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прва петорка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Игор</c:v>
                </c:pt>
                <c:pt idx="1">
                  <c:v>Никола</c:v>
                </c:pt>
                <c:pt idx="2">
                  <c:v>Лука</c:v>
                </c:pt>
                <c:pt idx="3">
                  <c:v>Урош</c:v>
                </c:pt>
                <c:pt idx="4">
                  <c:v>Павле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205</c:v>
                </c:pt>
                <c:pt idx="1">
                  <c:v>197</c:v>
                </c:pt>
                <c:pt idx="2">
                  <c:v>186</c:v>
                </c:pt>
                <c:pt idx="3">
                  <c:v>190</c:v>
                </c:pt>
                <c:pt idx="4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51-4217-B92B-DD035D547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7934847"/>
        <c:axId val="1287936095"/>
      </c:barChart>
      <c:catAx>
        <c:axId val="1287934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87936095"/>
        <c:crosses val="autoZero"/>
        <c:auto val="1"/>
        <c:lblAlgn val="ctr"/>
        <c:lblOffset val="100"/>
        <c:noMultiLvlLbl val="0"/>
      </c:catAx>
      <c:valAx>
        <c:axId val="1287936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87934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724AA0E-20B0-4934-A5AF-13E01D2B2CC3}" type="datetimeFigureOut">
              <a:rPr lang="sr-Latn-RS" smtClean="0"/>
              <a:t>30.5.2020.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A757C4D-8132-4C35-968A-BF407FD75972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73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A0E-20B0-4934-A5AF-13E01D2B2CC3}" type="datetimeFigureOut">
              <a:rPr lang="sr-Latn-RS" smtClean="0"/>
              <a:t>30.5.2020.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7C4D-8132-4C35-968A-BF407FD759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6055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A0E-20B0-4934-A5AF-13E01D2B2CC3}" type="datetimeFigureOut">
              <a:rPr lang="sr-Latn-RS" smtClean="0"/>
              <a:t>30.5.2020.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7C4D-8132-4C35-968A-BF407FD75972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369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A0E-20B0-4934-A5AF-13E01D2B2CC3}" type="datetimeFigureOut">
              <a:rPr lang="sr-Latn-RS" smtClean="0"/>
              <a:t>30.5.2020.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7C4D-8132-4C35-968A-BF407FD75972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699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A0E-20B0-4934-A5AF-13E01D2B2CC3}" type="datetimeFigureOut">
              <a:rPr lang="sr-Latn-RS" smtClean="0"/>
              <a:t>30.5.2020.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7C4D-8132-4C35-968A-BF407FD759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39380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A0E-20B0-4934-A5AF-13E01D2B2CC3}" type="datetimeFigureOut">
              <a:rPr lang="sr-Latn-RS" smtClean="0"/>
              <a:t>30.5.2020.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7C4D-8132-4C35-968A-BF407FD75972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103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A0E-20B0-4934-A5AF-13E01D2B2CC3}" type="datetimeFigureOut">
              <a:rPr lang="sr-Latn-RS" smtClean="0"/>
              <a:t>30.5.2020.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7C4D-8132-4C35-968A-BF407FD75972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006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A0E-20B0-4934-A5AF-13E01D2B2CC3}" type="datetimeFigureOut">
              <a:rPr lang="sr-Latn-RS" smtClean="0"/>
              <a:t>30.5.2020.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7C4D-8132-4C35-968A-BF407FD75972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109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A0E-20B0-4934-A5AF-13E01D2B2CC3}" type="datetimeFigureOut">
              <a:rPr lang="sr-Latn-RS" smtClean="0"/>
              <a:t>30.5.2020.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7C4D-8132-4C35-968A-BF407FD75972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81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A0E-20B0-4934-A5AF-13E01D2B2CC3}" type="datetimeFigureOut">
              <a:rPr lang="sr-Latn-RS" smtClean="0"/>
              <a:t>30.5.2020.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7C4D-8132-4C35-968A-BF407FD759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6492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A0E-20B0-4934-A5AF-13E01D2B2CC3}" type="datetimeFigureOut">
              <a:rPr lang="sr-Latn-RS" smtClean="0"/>
              <a:t>30.5.2020.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7C4D-8132-4C35-968A-BF407FD75972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A0E-20B0-4934-A5AF-13E01D2B2CC3}" type="datetimeFigureOut">
              <a:rPr lang="sr-Latn-RS" smtClean="0"/>
              <a:t>30.5.2020.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7C4D-8132-4C35-968A-BF407FD759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1921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A0E-20B0-4934-A5AF-13E01D2B2CC3}" type="datetimeFigureOut">
              <a:rPr lang="sr-Latn-RS" smtClean="0"/>
              <a:t>30.5.2020.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7C4D-8132-4C35-968A-BF407FD75972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2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A0E-20B0-4934-A5AF-13E01D2B2CC3}" type="datetimeFigureOut">
              <a:rPr lang="sr-Latn-RS" smtClean="0"/>
              <a:t>30.5.2020.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7C4D-8132-4C35-968A-BF407FD75972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06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A0E-20B0-4934-A5AF-13E01D2B2CC3}" type="datetimeFigureOut">
              <a:rPr lang="sr-Latn-RS" smtClean="0"/>
              <a:t>30.5.2020.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7C4D-8132-4C35-968A-BF407FD759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0888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A0E-20B0-4934-A5AF-13E01D2B2CC3}" type="datetimeFigureOut">
              <a:rPr lang="sr-Latn-RS" smtClean="0"/>
              <a:t>30.5.2020.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7C4D-8132-4C35-968A-BF407FD75972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60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AA0E-20B0-4934-A5AF-13E01D2B2CC3}" type="datetimeFigureOut">
              <a:rPr lang="sr-Latn-RS" smtClean="0"/>
              <a:t>30.5.2020.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57C4D-8132-4C35-968A-BF407FD759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368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24AA0E-20B0-4934-A5AF-13E01D2B2CC3}" type="datetimeFigureOut">
              <a:rPr lang="sr-Latn-RS" smtClean="0"/>
              <a:t>30.5.2020.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757C4D-8132-4C35-968A-BF407FD7597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7985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Аритметичка средина</a:t>
            </a:r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2569">
            <a:off x="10109600" y="4950074"/>
            <a:ext cx="1257475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704797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Ускоро ће доћи крај године школске године и вероватно се увек питате  како то наставник закључује оцену?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7681">
            <a:off x="1280161" y="3302391"/>
            <a:ext cx="3636498" cy="1790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7307">
            <a:off x="6503629" y="3565894"/>
            <a:ext cx="2810191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6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2800" dirty="0" smtClean="0"/>
              <a:t>1. Јана је из математике током школске године имала следеће оцене 5,5,5,4,4,4,5 и 5. Коју оцену ће наставница закључити Јани, ако је одличана оцена од 4,5?</a:t>
            </a:r>
            <a:endParaRPr lang="sr-Latn-R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sr-Cyrl-RS" dirty="0" smtClean="0"/>
                  <a:t>Број Јаниних оцена је 8.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5+5+5+4+4+4+5+5</m:t>
                          </m:r>
                        </m:num>
                        <m:den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sr-Cyrl-R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Cyrl-R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sr-Cyrl-RS" b="0" i="1" smtClean="0">
                          <a:latin typeface="Cambria Math" panose="02040503050406030204" pitchFamily="18" charset="0"/>
                        </a:rPr>
                        <m:t>=4,625</m:t>
                      </m:r>
                    </m:oMath>
                  </m:oMathPara>
                </a14:m>
                <a:endParaRPr lang="sr-Cyrl-R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b="0" i="1" smtClean="0">
                          <a:latin typeface="Cambria Math" panose="02040503050406030204" pitchFamily="18" charset="0"/>
                        </a:rPr>
                        <m:t>4,625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sr-Cyrl-RS" b="0" i="1" smtClean="0">
                          <a:latin typeface="Cambria Math" panose="02040503050406030204" pitchFamily="18" charset="0"/>
                        </a:rPr>
                        <m:t>4,5</m:t>
                      </m:r>
                    </m:oMath>
                  </m:oMathPara>
                </a14:m>
                <a:endParaRPr lang="sr-Cyrl-RS" dirty="0" smtClean="0"/>
              </a:p>
              <a:p>
                <a:pPr marL="0" indent="0" algn="ctr">
                  <a:buNone/>
                </a:pPr>
                <a:r>
                  <a:rPr lang="sr-Cyrl-RS" dirty="0" smtClean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Јани ће бити закључена 5 из математике.</a:t>
                </a:r>
                <a:endParaRPr lang="sr-Latn-RS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 t="-146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36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pPr algn="l"/>
                <a:r>
                  <a:rPr lang="sr-Cyrl-RS" sz="2400" dirty="0" smtClean="0"/>
                  <a:t>2.Једног фебруарског дана температура је била јако висока за тај месец у години. Тепература тог дана је мерена у 6, 12, 18 и 24 часа и измерене су следеће вредности </a:t>
                </a:r>
                <a14:m>
                  <m:oMath xmlns:m="http://schemas.openxmlformats.org/officeDocument/2006/math">
                    <m:r>
                      <a:rPr lang="sr-Cyrl-RS" sz="2400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sr-Cyrl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℃,17℃,16℃ и 8℃.</m:t>
                    </m:r>
                  </m:oMath>
                </a14:m>
                <a:r>
                  <a:rPr lang="sr-Cyrl-RS" sz="2400" dirty="0" smtClean="0"/>
                  <a:t> Која је била просечна температура тог дана?</a:t>
                </a:r>
                <a:endParaRPr lang="sr-Latn-RS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17" t="-13084" b="-2056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11+17+16+8</m:t>
                          </m:r>
                        </m:num>
                        <m:den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sr-Cyrl-R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Cyrl-RS" b="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28+24</m:t>
                          </m:r>
                        </m:num>
                        <m:den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sr-Cyrl-R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Cyrl-R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num>
                        <m:den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sr-Cyrl-RS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sr-Cyrl-RS" b="0" dirty="0" smtClean="0"/>
              </a:p>
              <a:p>
                <a:pPr marL="0" indent="0" algn="ctr">
                  <a:buNone/>
                </a:pPr>
                <a:r>
                  <a:rPr lang="sr-Cyrl-RS" dirty="0" smtClean="0"/>
                  <a:t>Просечна температура тог фебруарског дана је била </a:t>
                </a:r>
                <a14:m>
                  <m:oMath xmlns:m="http://schemas.openxmlformats.org/officeDocument/2006/math">
                    <m:r>
                      <a:rPr lang="sr-Cyrl-RS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sr-Cyrl-R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℃.</m:t>
                    </m:r>
                  </m:oMath>
                </a14:m>
                <a:endParaRPr lang="sr-Cyrl-RS" dirty="0" smtClean="0"/>
              </a:p>
              <a:p>
                <a:pPr marL="0" indent="0" algn="ctr">
                  <a:buNone/>
                </a:pPr>
                <a:endParaRPr lang="sr-Cyrl-RS" dirty="0"/>
              </a:p>
              <a:p>
                <a:pPr marL="0" indent="0" algn="ctr">
                  <a:buNone/>
                </a:pPr>
                <a:endParaRPr lang="sr-Cyrl-RS" dirty="0" smtClean="0"/>
              </a:p>
              <a:p>
                <a:pPr marL="0" indent="0" algn="ctr">
                  <a:buNone/>
                </a:pPr>
                <a:endParaRPr lang="sr-Cyrl-RS" dirty="0"/>
              </a:p>
              <a:p>
                <a:pPr marL="0" indent="0" algn="ctr">
                  <a:buNone/>
                </a:pPr>
                <a:endParaRPr lang="sr-Cyrl-RS" dirty="0" smtClean="0"/>
              </a:p>
              <a:p>
                <a:pPr marL="0" indent="0" algn="ctr">
                  <a:buNone/>
                </a:pPr>
                <a:endParaRPr lang="sr-Cyrl-RS" dirty="0"/>
              </a:p>
              <a:p>
                <a:pPr marL="0" indent="0" algn="ctr">
                  <a:buNone/>
                </a:pPr>
                <a:endParaRPr lang="sr-Cyrl-RS" dirty="0" smtClean="0"/>
              </a:p>
              <a:p>
                <a:pPr marL="0" indent="0" algn="ctr">
                  <a:buNone/>
                </a:pPr>
                <a:endParaRPr lang="sr-Cyrl-RS" dirty="0" smtClean="0"/>
              </a:p>
              <a:p>
                <a:pPr marL="0" indent="0" algn="ctr">
                  <a:buNone/>
                </a:pPr>
                <a:endParaRPr lang="sr-Cyrl-RS" dirty="0"/>
              </a:p>
              <a:p>
                <a:pPr marL="0" indent="0" algn="ctr">
                  <a:buNone/>
                </a:pPr>
                <a:endParaRPr lang="sr-Cyrl-RS" dirty="0" smtClean="0"/>
              </a:p>
              <a:p>
                <a:pPr marL="0" indent="0" algn="ctr">
                  <a:buNone/>
                </a:pPr>
                <a:endParaRPr lang="sr-Cyrl-RS" dirty="0"/>
              </a:p>
              <a:p>
                <a:pPr marL="0" indent="0" algn="ctr">
                  <a:buNone/>
                </a:pPr>
                <a:endParaRPr lang="sr-Cyrl-RS" dirty="0" smtClean="0"/>
              </a:p>
              <a:p>
                <a:pPr marL="0" indent="0" algn="ctr">
                  <a:buNone/>
                </a:pPr>
                <a:endParaRPr lang="sr-Cyrl-RS" dirty="0"/>
              </a:p>
              <a:p>
                <a:pPr marL="0" indent="0" algn="ctr">
                  <a:buNone/>
                </a:pPr>
                <a:endParaRPr lang="sr-Cyrl-RS" dirty="0" smtClean="0"/>
              </a:p>
              <a:p>
                <a:pPr marL="0" indent="0" algn="ctr">
                  <a:buNone/>
                </a:pPr>
                <a:endParaRPr lang="sr-Cyrl-RS" dirty="0"/>
              </a:p>
              <a:p>
                <a:pPr marL="0" indent="0" algn="ctr">
                  <a:buNone/>
                </a:pPr>
                <a:endParaRPr lang="sr-Cyrl-RS" dirty="0" smtClean="0"/>
              </a:p>
              <a:p>
                <a:pPr marL="0" indent="0" algn="ctr">
                  <a:buNone/>
                </a:pPr>
                <a:endParaRPr lang="sr-Cyrl-RS" dirty="0"/>
              </a:p>
              <a:p>
                <a:pPr marL="0" indent="0" algn="ctr">
                  <a:buNone/>
                </a:pPr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635" y="2297460"/>
            <a:ext cx="2692790" cy="25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8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5920" y="1195754"/>
            <a:ext cx="2141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/>
              <a:t>Научили смо :</a:t>
            </a:r>
            <a:endParaRPr lang="sr-Latn-R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27" y="2950506"/>
            <a:ext cx="4287862" cy="3080826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 rot="1603459">
            <a:off x="3795038" y="1426166"/>
            <a:ext cx="4580390" cy="2236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i="1" dirty="0" smtClean="0">
                <a:solidFill>
                  <a:schemeClr val="tx1"/>
                </a:solidFill>
              </a:rPr>
              <a:t>Аритметичка средина скупа је количник збира чланова и броја чланова тог скупа.</a:t>
            </a:r>
            <a:endParaRPr lang="sr-Latn-RS" b="1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25883" y="4304714"/>
                <a:ext cx="4557931" cy="772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b="1" dirty="0" smtClean="0"/>
                  <a:t>Аритметичка средина за бројеве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sr-Cyrl-RS" b="1" i="1" smtClean="0">
                        <a:latin typeface="Cambria Math" panose="02040503050406030204" pitchFamily="18" charset="0"/>
                      </a:rPr>
                      <m:t> и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sr-Cyrl-RS" b="1" i="1" smtClean="0">
                        <a:latin typeface="Cambria Math" panose="02040503050406030204" pitchFamily="18" charset="0"/>
                      </a:rPr>
                      <m:t> је </m:t>
                    </m:r>
                    <m:f>
                      <m:fPr>
                        <m:ctrlPr>
                          <a:rPr lang="sr-Cyrl-R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sr-Latn-RS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883" y="4304714"/>
                <a:ext cx="4557931" cy="772327"/>
              </a:xfrm>
              <a:prstGeom prst="rect">
                <a:avLst/>
              </a:prstGeom>
              <a:blipFill>
                <a:blip r:embed="rId3"/>
                <a:stretch>
                  <a:fillRect l="-1203" t="-3937" b="-157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23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2400" dirty="0" smtClean="0"/>
              <a:t>3.У првој постави кошаркашке екипе играју Игор, Никола, Лука, Урош и Павле. Они су високи редом 205,197,186,190 и 192 центиметра. Колика је просечна висина играча прве поставе?</a:t>
            </a:r>
            <a:endParaRPr lang="sr-Latn-R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205+197+186+190+192</m:t>
                          </m:r>
                        </m:num>
                        <m:den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sr-Cyrl-R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Cyrl-R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402+568</m:t>
                          </m:r>
                        </m:num>
                        <m:den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sr-Cyrl-R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Cyrl-R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R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970</m:t>
                          </m:r>
                        </m:num>
                        <m:den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sr-Cyrl-RS" b="0" i="1" smtClean="0">
                          <a:latin typeface="Cambria Math" panose="02040503050406030204" pitchFamily="18" charset="0"/>
                        </a:rPr>
                        <m:t>=194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sr-Cyrl-RS" dirty="0" smtClean="0"/>
              </a:p>
              <a:p>
                <a:pPr marL="0" indent="0">
                  <a:buNone/>
                </a:pPr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700301581"/>
              </p:ext>
            </p:extLst>
          </p:nvPr>
        </p:nvGraphicFramePr>
        <p:xfrm>
          <a:off x="6618069" y="2556932"/>
          <a:ext cx="4439138" cy="3094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507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805" y="2431104"/>
            <a:ext cx="9601196" cy="1303867"/>
          </a:xfrm>
        </p:spPr>
        <p:txBody>
          <a:bodyPr>
            <a:noAutofit/>
          </a:bodyPr>
          <a:lstStyle/>
          <a:p>
            <a:r>
              <a:rPr lang="sr-Cyrl-RS" sz="3600" dirty="0" smtClean="0"/>
              <a:t>Аритметичке средине(просечне вредности) су јако важне у економији, производњи и свакодневном животу. </a:t>
            </a:r>
            <a:endParaRPr lang="sr-Latn-RS" sz="3600" dirty="0"/>
          </a:p>
        </p:txBody>
      </p:sp>
      <p:sp>
        <p:nvSpPr>
          <p:cNvPr id="3" name="Cloud Callout 2"/>
          <p:cNvSpPr/>
          <p:nvPr/>
        </p:nvSpPr>
        <p:spPr>
          <a:xfrm>
            <a:off x="8229598" y="1041009"/>
            <a:ext cx="2785403" cy="914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tx1"/>
                </a:solidFill>
              </a:rPr>
              <a:t>Шта ће мени све ово ?</a:t>
            </a:r>
            <a:endParaRPr lang="sr-Latn-R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9472" y="4210666"/>
            <a:ext cx="64570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/>
              <a:t>Наука која уз помоћ математике проучава просечне вредности и њихове примене назива се СТАТИСТИКА.</a:t>
            </a:r>
            <a:endParaRPr lang="sr-Latn-RS" sz="2800" b="1" dirty="0"/>
          </a:p>
        </p:txBody>
      </p:sp>
    </p:spTree>
    <p:extLst>
      <p:ext uri="{BB962C8B-B14F-4D97-AF65-F5344CB8AC3E}">
        <p14:creationId xmlns:p14="http://schemas.microsoft.com/office/powerpoint/2010/main" val="21368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RS" dirty="0" smtClean="0"/>
              <a:t>4.Одреди аритметичку средину бројева:</a:t>
            </a: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RS" dirty="0" smtClean="0"/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r-Cyrl-R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sr-Cyrl-R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sr-Cyrl-R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sr-Cyrl-R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sr-Cyrl-R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sr-Cyrl-R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r-Cyrl-R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sr-Cyrl-RS" b="0" i="1" smtClean="0">
                        <a:latin typeface="Cambria Math" panose="02040503050406030204" pitchFamily="18" charset="0"/>
                      </a:rPr>
                      <m:t> и </m:t>
                    </m:r>
                    <m:f>
                      <m:fPr>
                        <m:ctrlPr>
                          <a:rPr lang="sr-Cyrl-R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sr-Cyrl-R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sr-Cyrl-R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r-Cyrl-R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r-Cyrl-R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sr-Cyrl-RS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Cyrl-R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sr-Cyrl-RS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Cyrl-R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sr-Cyrl-RS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r-Cyrl-RS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sr-Cyrl-R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Cyrl-RS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sr-Cyrl-RS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sr-Cyrl-RS" b="0" i="1" smtClean="0">
                          <a:latin typeface="Cambria Math" panose="02040503050406030204" pitchFamily="18" charset="0"/>
                        </a:rPr>
                        <m:t>:4=</m:t>
                      </m:r>
                    </m:oMath>
                  </m:oMathPara>
                </a14:m>
                <a:endParaRPr lang="sr-Cyrl-R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sr-Cyrl-RS" b="0" i="1" smtClean="0">
                          <a:latin typeface="Cambria Math" panose="02040503050406030204" pitchFamily="18" charset="0"/>
                        </a:rPr>
                        <m:t>:4=</m:t>
                      </m:r>
                    </m:oMath>
                  </m:oMathPara>
                </a14:m>
                <a:endParaRPr lang="sr-Cyrl-R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Cyrl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sr-Cyrl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Cyrl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Cyrl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sr-Cyrl-R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Cyrl-R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sr-Cyrl-RS" b="0" dirty="0" smtClean="0"/>
              </a:p>
              <a:p>
                <a:pPr marL="0" indent="0">
                  <a:buNone/>
                </a:pPr>
                <a:endParaRPr lang="sr-Cyrl-R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93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RS" dirty="0" smtClean="0"/>
                  <a:t>б) </a:t>
                </a:r>
                <a14:m>
                  <m:oMath xmlns:m="http://schemas.openxmlformats.org/officeDocument/2006/math">
                    <m:r>
                      <a:rPr lang="sr-Cyrl-RS" b="0" i="1" smtClean="0">
                        <a:latin typeface="Cambria Math" panose="02040503050406030204" pitchFamily="18" charset="0"/>
                      </a:rPr>
                      <m:t>1,2 ;3,4 ;5,8 ;2,4 и 3,6</m:t>
                    </m:r>
                  </m:oMath>
                </a14:m>
                <a:endParaRPr lang="sr-Cyrl-R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i="1">
                              <a:latin typeface="Cambria Math" panose="02040503050406030204" pitchFamily="18" charset="0"/>
                            </a:rPr>
                            <m:t>1,2</m:t>
                          </m:r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r-Cyrl-RS" i="1">
                              <a:latin typeface="Cambria Math" panose="02040503050406030204" pitchFamily="18" charset="0"/>
                            </a:rPr>
                            <m:t>3,4</m:t>
                          </m:r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r-Cyrl-RS" i="1">
                              <a:latin typeface="Cambria Math" panose="02040503050406030204" pitchFamily="18" charset="0"/>
                            </a:rPr>
                            <m:t>5,8</m:t>
                          </m:r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r-Cyrl-RS" i="1">
                              <a:latin typeface="Cambria Math" panose="02040503050406030204" pitchFamily="18" charset="0"/>
                            </a:rPr>
                            <m:t>2,4</m:t>
                          </m:r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r-Cyrl-RS" i="1">
                              <a:latin typeface="Cambria Math" panose="02040503050406030204" pitchFamily="18" charset="0"/>
                            </a:rPr>
                            <m:t> 3,6</m:t>
                          </m:r>
                        </m:num>
                        <m:den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sr-Cyrl-R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Cyrl-R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16,4</m:t>
                          </m:r>
                        </m:num>
                        <m:den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sr-Cyrl-R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r-Cyrl-R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b="0" i="1" smtClean="0">
                          <a:latin typeface="Cambria Math" panose="02040503050406030204" pitchFamily="18" charset="0"/>
                        </a:rPr>
                        <m:t>=3,28</m:t>
                      </m:r>
                    </m:oMath>
                  </m:oMathPara>
                </a14:m>
                <a:endParaRPr lang="sr-Latn-R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80" t="-1289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1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7682" y="2967335"/>
            <a:ext cx="5296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Cyrl-RS" sz="5400" b="1" dirty="0" smtClean="0">
                <a:ln/>
                <a:solidFill>
                  <a:schemeClr val="accent3"/>
                </a:solidFill>
              </a:rPr>
              <a:t>Хвала на пажњи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9059" y="3646603"/>
            <a:ext cx="5533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Cyrl-RS" sz="5400" b="1" cap="none" spc="0" dirty="0" smtClean="0">
                <a:ln/>
                <a:solidFill>
                  <a:schemeClr val="accent3"/>
                </a:solidFill>
                <a:effectLst/>
              </a:rPr>
              <a:t>Марија Вукобрат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1897" y="4663440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наставник математике</a:t>
            </a:r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3447682" y="5032772"/>
            <a:ext cx="5795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Коришћен материјал као приручник збирка Математископ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91384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</TotalTime>
  <Words>235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Cambria Math</vt:lpstr>
      <vt:lpstr>Garamond</vt:lpstr>
      <vt:lpstr>Organic</vt:lpstr>
      <vt:lpstr>Аритметичка средина</vt:lpstr>
      <vt:lpstr>Ускоро ће доћи крај године школске године и вероватно се увек питате  како то наставник закључује оцену?</vt:lpstr>
      <vt:lpstr>1. Јана је из математике током школске године имала следеће оцене 5,5,5,4,4,4,5 и 5. Коју оцену ће наставница закључити Јани, ако је одличана оцена од 4,5?</vt:lpstr>
      <vt:lpstr>2.Једног фебруарског дана температура је била јако висока за тај месец у години. Тепература тог дана је мерена у 6, 12, 18 и 24 часа и измерене су следеће вредности 11℃,17℃,16℃ и 8℃. Која је била просечна температура тог дана?</vt:lpstr>
      <vt:lpstr>PowerPoint Presentation</vt:lpstr>
      <vt:lpstr>3.У првој постави кошаркашке екипе играју Игор, Никола, Лука, Урош и Павле. Они су високи редом 205,197,186,190 и 192 центиметра. Колика је просечна висина играча прве поставе?</vt:lpstr>
      <vt:lpstr>Аритметичке средине(просечне вредности) су јако важне у економији, производњи и свакодневном животу. </vt:lpstr>
      <vt:lpstr>4.Одреди аритметичку средину бројева: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Аритметичка средина</dc:title>
  <dc:creator>Nastavnik</dc:creator>
  <cp:lastModifiedBy>Nastavnik</cp:lastModifiedBy>
  <cp:revision>14</cp:revision>
  <dcterms:created xsi:type="dcterms:W3CDTF">2020-05-13T22:25:48Z</dcterms:created>
  <dcterms:modified xsi:type="dcterms:W3CDTF">2020-05-30T15:40:31Z</dcterms:modified>
</cp:coreProperties>
</file>